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794"/>
  </p:normalViewPr>
  <p:slideViewPr>
    <p:cSldViewPr snapToGrid="0">
      <p:cViewPr varScale="1">
        <p:scale>
          <a:sx n="90" d="100"/>
          <a:sy n="90" d="100"/>
        </p:scale>
        <p:origin x="23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2022</a:t>
            </a:r>
            <a:r>
              <a:rPr lang="en-US" baseline="0" dirty="0"/>
              <a:t> is estimated and includes clubhouse roof replacement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Income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numRef>
              <c:f>Sheet1!$A$2:$A$9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Sheet1!$B$2:$B$9</c:f>
              <c:numCache>
                <c:formatCode>"$"#,##0_);[Red]\("$"#,##0\)</c:formatCode>
                <c:ptCount val="8"/>
                <c:pt idx="0">
                  <c:v>199412</c:v>
                </c:pt>
                <c:pt idx="1">
                  <c:v>201977</c:v>
                </c:pt>
                <c:pt idx="2">
                  <c:v>200834</c:v>
                </c:pt>
                <c:pt idx="3">
                  <c:v>199906</c:v>
                </c:pt>
                <c:pt idx="4">
                  <c:v>214160.09</c:v>
                </c:pt>
                <c:pt idx="5">
                  <c:v>213660</c:v>
                </c:pt>
                <c:pt idx="6">
                  <c:v>223030</c:v>
                </c:pt>
                <c:pt idx="7">
                  <c:v>242142.85714285713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26-9F43-82DB-0F5877DF570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Expense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numRef>
              <c:f>Sheet1!$A$2:$A$9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Sheet1!$C$2:$C$9</c:f>
              <c:numCache>
                <c:formatCode>"$"#,##0_);[Red]\("$"#,##0\)</c:formatCode>
                <c:ptCount val="8"/>
                <c:pt idx="0">
                  <c:v>204772</c:v>
                </c:pt>
                <c:pt idx="1">
                  <c:v>251973</c:v>
                </c:pt>
                <c:pt idx="2">
                  <c:v>204245</c:v>
                </c:pt>
                <c:pt idx="3">
                  <c:v>185211</c:v>
                </c:pt>
                <c:pt idx="4">
                  <c:v>217942.71</c:v>
                </c:pt>
                <c:pt idx="5">
                  <c:v>204740.07</c:v>
                </c:pt>
                <c:pt idx="6">
                  <c:v>224052</c:v>
                </c:pt>
                <c:pt idx="7">
                  <c:v>235766.78573333329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26-9F43-82DB-0F5877DF57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15934992"/>
        <c:axId val="1516170416"/>
      </c:barChart>
      <c:catAx>
        <c:axId val="1515934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6170416"/>
        <c:crosses val="autoZero"/>
        <c:auto val="1"/>
        <c:lblAlgn val="ctr"/>
        <c:lblOffset val="100"/>
        <c:noMultiLvlLbl val="0"/>
      </c:catAx>
      <c:valAx>
        <c:axId val="1516170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5934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2022 is estimated and includes clubhouse roof replacement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Income less Expenses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</c:numCache>
            </c:numRef>
          </c:cat>
          <c:val>
            <c:numRef>
              <c:f>Sheet1!$B$2:$B$9</c:f>
              <c:numCache>
                <c:formatCode>"$"#,##0_);[Red]\("$"#,##0\)</c:formatCode>
                <c:ptCount val="8"/>
                <c:pt idx="0">
                  <c:v>-5360</c:v>
                </c:pt>
                <c:pt idx="1">
                  <c:v>-49996</c:v>
                </c:pt>
                <c:pt idx="2">
                  <c:v>-3411</c:v>
                </c:pt>
                <c:pt idx="3">
                  <c:v>14695</c:v>
                </c:pt>
                <c:pt idx="4">
                  <c:v>-3782.6199999999953</c:v>
                </c:pt>
                <c:pt idx="5">
                  <c:v>8919.929999999993</c:v>
                </c:pt>
                <c:pt idx="6">
                  <c:v>-1022</c:v>
                </c:pt>
                <c:pt idx="7">
                  <c:v>6376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92-E642-A790-CD6AB8F681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70019520"/>
        <c:axId val="1170021168"/>
      </c:barChart>
      <c:catAx>
        <c:axId val="1170019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5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0021168"/>
        <c:crosses val="autoZero"/>
        <c:auto val="1"/>
        <c:lblAlgn val="ctr"/>
        <c:lblOffset val="100"/>
        <c:noMultiLvlLbl val="0"/>
      </c:catAx>
      <c:valAx>
        <c:axId val="1170021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0019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Utilities</c:v>
                </c:pt>
                <c:pt idx="1">
                  <c:v>Contracts</c:v>
                </c:pt>
                <c:pt idx="2">
                  <c:v>Repair/Maint</c:v>
                </c:pt>
                <c:pt idx="3">
                  <c:v>Admin</c:v>
                </c:pt>
              </c:strCache>
            </c:strRef>
          </c:cat>
          <c:val>
            <c:numRef>
              <c:f>Sheet1!$B$2:$B$5</c:f>
              <c:numCache>
                <c:formatCode>"$"#,##0_);[Red]\("$"#,##0\)</c:formatCode>
                <c:ptCount val="4"/>
                <c:pt idx="0">
                  <c:v>12100</c:v>
                </c:pt>
                <c:pt idx="1">
                  <c:v>119163</c:v>
                </c:pt>
                <c:pt idx="2">
                  <c:v>29750</c:v>
                </c:pt>
                <c:pt idx="3">
                  <c:v>28556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2E-004C-A515-52CD5BB684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Outlook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1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Utilities</c:v>
                </c:pt>
                <c:pt idx="1">
                  <c:v>Contracts</c:v>
                </c:pt>
                <c:pt idx="2">
                  <c:v>Repair/Maint</c:v>
                </c:pt>
                <c:pt idx="3">
                  <c:v>Admin</c:v>
                </c:pt>
              </c:strCache>
            </c:strRef>
          </c:cat>
          <c:val>
            <c:numRef>
              <c:f>Sheet1!$C$2:$C$5</c:f>
              <c:numCache>
                <c:formatCode>"$"#,##0_);[Red]\("$"#,##0\)</c:formatCode>
                <c:ptCount val="4"/>
                <c:pt idx="0">
                  <c:v>16667</c:v>
                </c:pt>
                <c:pt idx="1">
                  <c:v>150864</c:v>
                </c:pt>
                <c:pt idx="2">
                  <c:v>68741.16</c:v>
                </c:pt>
                <c:pt idx="3">
                  <c:v>31114.02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2E-004C-A515-52CD5BB684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45113056"/>
        <c:axId val="1188459552"/>
      </c:barChart>
      <c:catAx>
        <c:axId val="1145113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8459552"/>
        <c:crosses val="autoZero"/>
        <c:auto val="1"/>
        <c:lblAlgn val="ctr"/>
        <c:lblOffset val="100"/>
        <c:noMultiLvlLbl val="0"/>
      </c:catAx>
      <c:valAx>
        <c:axId val="1188459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5113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9/21/22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9/21/22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9/21/22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9/21/22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9/21/22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9/21/22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9/21/22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9/21/22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9/21/22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9/21/22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9/21/22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9/21/22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9/21/22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9/21/22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9/21/22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9/21/22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9/21/22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9/21/22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8FD15-107C-85C4-507D-E281F08E3D6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Heathlake Community Association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1B6185-5746-FEA9-65D5-0573B79233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September 21, 2022</a:t>
            </a:r>
          </a:p>
        </p:txBody>
      </p:sp>
    </p:spTree>
    <p:extLst>
      <p:ext uri="{BB962C8B-B14F-4D97-AF65-F5344CB8AC3E}">
        <p14:creationId xmlns:p14="http://schemas.microsoft.com/office/powerpoint/2010/main" val="3399447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ADF16-BF67-F757-5AFD-A310473A6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Historical Income and Expenses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D0666FA-3024-005C-4B0A-8FE4C01F3B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5372626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0127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1701F-1351-73D0-B325-2E3699C3D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Historical Income less Expenses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6C211A1-728D-E70C-E364-0C34E3914D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2331512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3246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59D03-26CF-920E-275A-DCCE71689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Budget &amp; Outlook by Category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727E9E6-0AB5-3DEB-1BFD-AB723F5B3B7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6985910"/>
              </p:ext>
            </p:extLst>
          </p:nvPr>
        </p:nvGraphicFramePr>
        <p:xfrm>
          <a:off x="1155700" y="2603500"/>
          <a:ext cx="8824913" cy="3416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B31C8BD-E7C2-8A3E-4224-B7DB3B7DBCD4}"/>
              </a:ext>
            </a:extLst>
          </p:cNvPr>
          <p:cNvSpPr txBox="1"/>
          <p:nvPr/>
        </p:nvSpPr>
        <p:spPr>
          <a:xfrm>
            <a:off x="3102015" y="6019800"/>
            <a:ext cx="5648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Budget Cost for Repairs and Maintenance includes $8,000 originally included in Capital Plan</a:t>
            </a:r>
          </a:p>
        </p:txBody>
      </p:sp>
    </p:spTree>
    <p:extLst>
      <p:ext uri="{BB962C8B-B14F-4D97-AF65-F5344CB8AC3E}">
        <p14:creationId xmlns:p14="http://schemas.microsoft.com/office/powerpoint/2010/main" val="2895751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BA63B-196B-9F4E-C52D-858C75706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Budget vs. Outlook Explanations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AD2DB-1C0C-BC11-AA0A-1A74D92CB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Utilities higher by than budgeted due to higher water and electricity usage and prices</a:t>
            </a:r>
          </a:p>
          <a:p>
            <a:r>
              <a:rPr lang="en-US" dirty="0"/>
              <a:t>Contracts lower than budgeted by 14%, primarily due to switching to private security from May forward</a:t>
            </a:r>
          </a:p>
          <a:p>
            <a:r>
              <a:rPr lang="en-US" dirty="0"/>
              <a:t>Repairs and Maintenance Outlook costs are higher than budget by about $39k</a:t>
            </a:r>
          </a:p>
          <a:p>
            <a:pPr lvl="1"/>
            <a:r>
              <a:rPr lang="en-US" dirty="0"/>
              <a:t>Landscaping for </a:t>
            </a:r>
            <a:r>
              <a:rPr lang="en-US" dirty="0" err="1"/>
              <a:t>Cul</a:t>
            </a:r>
            <a:r>
              <a:rPr lang="en-US" dirty="0"/>
              <a:t> de Sacs cost about $18k more than the $8k originally set aside for the planning of the project</a:t>
            </a:r>
          </a:p>
          <a:p>
            <a:pPr lvl="1"/>
            <a:r>
              <a:rPr lang="en-US" dirty="0"/>
              <a:t>Unanticipated cost of repairing the clubhouse roof will be about $23k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221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474C1-B6CD-B397-C237-A71F910E1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Proposed Budget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8D6C5FA-1AF0-A531-9A03-C7171834A2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8596509"/>
              </p:ext>
            </p:extLst>
          </p:nvPr>
        </p:nvGraphicFramePr>
        <p:xfrm>
          <a:off x="1155700" y="2603500"/>
          <a:ext cx="8824912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6228">
                  <a:extLst>
                    <a:ext uri="{9D8B030D-6E8A-4147-A177-3AD203B41FA5}">
                      <a16:colId xmlns:a16="http://schemas.microsoft.com/office/drawing/2014/main" val="980642278"/>
                    </a:ext>
                  </a:extLst>
                </a:gridCol>
                <a:gridCol w="1418416">
                  <a:extLst>
                    <a:ext uri="{9D8B030D-6E8A-4147-A177-3AD203B41FA5}">
                      <a16:colId xmlns:a16="http://schemas.microsoft.com/office/drawing/2014/main" val="2830994396"/>
                    </a:ext>
                  </a:extLst>
                </a:gridCol>
                <a:gridCol w="1400537">
                  <a:extLst>
                    <a:ext uri="{9D8B030D-6E8A-4147-A177-3AD203B41FA5}">
                      <a16:colId xmlns:a16="http://schemas.microsoft.com/office/drawing/2014/main" val="2089497200"/>
                    </a:ext>
                  </a:extLst>
                </a:gridCol>
                <a:gridCol w="3799731">
                  <a:extLst>
                    <a:ext uri="{9D8B030D-6E8A-4147-A177-3AD203B41FA5}">
                      <a16:colId xmlns:a16="http://schemas.microsoft.com/office/drawing/2014/main" val="696635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2022 Outlook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518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242,143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242,040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7627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Utilities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16,677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17,244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9284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Contract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119,163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128,244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9862594"/>
                  </a:ext>
                </a:extLst>
              </a:tr>
              <a:tr h="270751">
                <a:tc>
                  <a:txBody>
                    <a:bodyPr/>
                    <a:lstStyle/>
                    <a:p>
                      <a:r>
                        <a:rPr lang="en-US" dirty="0"/>
                        <a:t>Repairs &amp; Maintenance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68,741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66,250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400" dirty="0"/>
                        <a:t>2023 Budget includes Fence Repair ($19k) &amp; Clubhouse Foundation Repair ($8k)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8027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31,114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33,415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863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Capital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b="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8,354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7449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Total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235,695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253,507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048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Income less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(11,467)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0003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9606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218</TotalTime>
  <Words>192</Words>
  <Application>Microsoft Macintosh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Ion Boardroom</vt:lpstr>
      <vt:lpstr>Heathlake Community Association </vt:lpstr>
      <vt:lpstr>Historical Income and Expenses</vt:lpstr>
      <vt:lpstr>Historical Income less Expenses</vt:lpstr>
      <vt:lpstr>2022 Budget &amp; Outlook by Category</vt:lpstr>
      <vt:lpstr>2022 Budget vs. Outlook Explanations</vt:lpstr>
      <vt:lpstr>2023 Proposed Budget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Heathlake Community Association </dc:title>
  <dc:creator>John Trahan</dc:creator>
  <cp:lastModifiedBy>John Trahan</cp:lastModifiedBy>
  <cp:revision>2</cp:revision>
  <dcterms:created xsi:type="dcterms:W3CDTF">2022-09-21T18:41:03Z</dcterms:created>
  <dcterms:modified xsi:type="dcterms:W3CDTF">2022-09-21T23:28:16Z</dcterms:modified>
</cp:coreProperties>
</file>